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7" r:id="rId4"/>
    <p:sldId id="273" r:id="rId5"/>
    <p:sldId id="284" r:id="rId6"/>
    <p:sldId id="269" r:id="rId7"/>
    <p:sldId id="270" r:id="rId8"/>
    <p:sldId id="271" r:id="rId9"/>
    <p:sldId id="281" r:id="rId10"/>
    <p:sldId id="282" r:id="rId11"/>
    <p:sldId id="268" r:id="rId12"/>
    <p:sldId id="283" r:id="rId13"/>
    <p:sldId id="267" r:id="rId14"/>
    <p:sldId id="276" r:id="rId15"/>
    <p:sldId id="261" r:id="rId16"/>
    <p:sldId id="262" r:id="rId17"/>
    <p:sldId id="272" r:id="rId18"/>
    <p:sldId id="260" r:id="rId19"/>
    <p:sldId id="264" r:id="rId20"/>
    <p:sldId id="263" r:id="rId21"/>
    <p:sldId id="285" r:id="rId22"/>
    <p:sldId id="266"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56"/>
    <p:restoredTop sz="94694"/>
  </p:normalViewPr>
  <p:slideViewPr>
    <p:cSldViewPr snapToGrid="0" snapToObjects="1">
      <p:cViewPr varScale="1">
        <p:scale>
          <a:sx n="121" d="100"/>
          <a:sy n="121" d="100"/>
        </p:scale>
        <p:origin x="1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3FAC6-A47E-6E41-A6D9-2ADE080445D9}" type="datetimeFigureOut">
              <a:rPr lang="en-US" smtClean="0"/>
              <a:t>8/15/22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F8A00-4419-3540-938C-AC51DA59E365}" type="slidenum">
              <a:rPr lang="en-US" smtClean="0"/>
              <a:t>‹#›</a:t>
            </a:fld>
            <a:endParaRPr lang="en-US"/>
          </a:p>
        </p:txBody>
      </p:sp>
    </p:spTree>
    <p:extLst>
      <p:ext uri="{BB962C8B-B14F-4D97-AF65-F5344CB8AC3E}">
        <p14:creationId xmlns:p14="http://schemas.microsoft.com/office/powerpoint/2010/main" val="57897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F8A00-4419-3540-938C-AC51DA59E365}" type="slidenum">
              <a:rPr lang="en-US" smtClean="0"/>
              <a:t>22</a:t>
            </a:fld>
            <a:endParaRPr lang="en-US"/>
          </a:p>
        </p:txBody>
      </p:sp>
    </p:spTree>
    <p:extLst>
      <p:ext uri="{BB962C8B-B14F-4D97-AF65-F5344CB8AC3E}">
        <p14:creationId xmlns:p14="http://schemas.microsoft.com/office/powerpoint/2010/main" val="26494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3345-5462-45A7-571A-5B5B8FBD8F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71381C0-98BA-9A3A-B942-327F65BE7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72D450-3F39-310E-837C-11F9D3E87F65}"/>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5" name="Footer Placeholder 4">
            <a:extLst>
              <a:ext uri="{FF2B5EF4-FFF2-40B4-BE49-F238E27FC236}">
                <a16:creationId xmlns:a16="http://schemas.microsoft.com/office/drawing/2014/main" id="{B58F3514-87A3-EEBD-9D8C-51883AF78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40B6D-4A42-3C83-F357-5426D7B890C0}"/>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6887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C52D-6C0A-386D-97A2-418FEFB4E9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F25433-D703-47E7-57E3-A37B3FF6E6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0CFF60-14C5-5FF5-EAE4-5AB6D6AE7149}"/>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5" name="Footer Placeholder 4">
            <a:extLst>
              <a:ext uri="{FF2B5EF4-FFF2-40B4-BE49-F238E27FC236}">
                <a16:creationId xmlns:a16="http://schemas.microsoft.com/office/drawing/2014/main" id="{9314DA73-7284-2028-AAD3-02088A7CD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61D6D-4524-713E-F5BD-93BA640144DA}"/>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168720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AD149-AF07-448D-AFFF-328D2FBE29F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C78FD3-860B-DCB8-ED86-D43C9855FC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C84767-304B-1A6D-F680-8A21FA829B4F}"/>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5" name="Footer Placeholder 4">
            <a:extLst>
              <a:ext uri="{FF2B5EF4-FFF2-40B4-BE49-F238E27FC236}">
                <a16:creationId xmlns:a16="http://schemas.microsoft.com/office/drawing/2014/main" id="{C1F91C8E-432A-A691-BF99-1AD227AA4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BFD85-B256-52FC-B6AF-CD5B57CA2E7B}"/>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130180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9F9E-D557-0103-AC9C-46538D7008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C14069-45E4-0049-57F8-0E4B566F12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209B61-B848-6C28-10ED-13C6568B5050}"/>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5" name="Footer Placeholder 4">
            <a:extLst>
              <a:ext uri="{FF2B5EF4-FFF2-40B4-BE49-F238E27FC236}">
                <a16:creationId xmlns:a16="http://schemas.microsoft.com/office/drawing/2014/main" id="{C9D23242-8119-2D77-4761-C2B44D687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99C86-98A5-1A0D-104A-EFA859A6D3E5}"/>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201449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EFC2-C3D1-4584-3377-A7C8DEF696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DD3396-673F-8DB7-751E-25BCE192D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8AB735-EFDC-F47A-AB12-F4A5BA13047F}"/>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5" name="Footer Placeholder 4">
            <a:extLst>
              <a:ext uri="{FF2B5EF4-FFF2-40B4-BE49-F238E27FC236}">
                <a16:creationId xmlns:a16="http://schemas.microsoft.com/office/drawing/2014/main" id="{4BBE6516-86B0-1724-0297-A6BD6FA53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50DE-9545-37EF-BD9D-316698F34C49}"/>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117561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767-1CCE-CAF0-D9BE-C42CB9ACDC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3DA973-D67D-2575-BA81-0550866AD1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E2286B9-D023-E5C9-16D8-DDFD6FF466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2734755-E088-C8B7-1432-3C524E9C770E}"/>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6" name="Footer Placeholder 5">
            <a:extLst>
              <a:ext uri="{FF2B5EF4-FFF2-40B4-BE49-F238E27FC236}">
                <a16:creationId xmlns:a16="http://schemas.microsoft.com/office/drawing/2014/main" id="{2A808622-CD0C-68FD-20DA-80BB851C9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395B1-7F57-6A2E-25EF-6C14C5F855B4}"/>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313860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68A9-9B04-9B11-EF04-F503F6E5130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8FC9AF-7B9D-2E76-DEED-543682484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09186C-BB1B-528B-8029-5A00D505B99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66825D-7091-5462-D52B-4040DA066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A27780-B3E5-102C-CD0B-86FDED8A40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29D5B8-38E2-ED18-262B-0E708F53B320}"/>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8" name="Footer Placeholder 7">
            <a:extLst>
              <a:ext uri="{FF2B5EF4-FFF2-40B4-BE49-F238E27FC236}">
                <a16:creationId xmlns:a16="http://schemas.microsoft.com/office/drawing/2014/main" id="{FAF3215C-90D4-A429-AD29-B18E73BE7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ECF68-18FC-B437-D39B-1E57C16A9A0B}"/>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342108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A997-6F8F-98D5-613F-BD82E2D994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0F4E1A-29A3-50BE-0C1B-A08D36B469DC}"/>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4" name="Footer Placeholder 3">
            <a:extLst>
              <a:ext uri="{FF2B5EF4-FFF2-40B4-BE49-F238E27FC236}">
                <a16:creationId xmlns:a16="http://schemas.microsoft.com/office/drawing/2014/main" id="{BD5A12DC-1E9E-4332-D0AA-C280F42DD5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533F9F-DE6E-FBBA-A1EF-2998C4C538F0}"/>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266830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46E46-6C4F-A991-B681-4EDFA1F09C3C}"/>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3" name="Footer Placeholder 2">
            <a:extLst>
              <a:ext uri="{FF2B5EF4-FFF2-40B4-BE49-F238E27FC236}">
                <a16:creationId xmlns:a16="http://schemas.microsoft.com/office/drawing/2014/main" id="{CD30EBB7-99C0-6B1C-0F97-C8223AB232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D449E8-4384-BF7E-0EEB-4E9E39F81349}"/>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7161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5832-CD2B-345B-D7A0-CC7CA984C3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3A4B52-2CD3-3925-0BCF-A83F55447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72F19F9-703B-7F2B-3511-19E62996E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9A9A15-8BE1-8B68-73B0-D418206F1688}"/>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6" name="Footer Placeholder 5">
            <a:extLst>
              <a:ext uri="{FF2B5EF4-FFF2-40B4-BE49-F238E27FC236}">
                <a16:creationId xmlns:a16="http://schemas.microsoft.com/office/drawing/2014/main" id="{9D969995-7225-A47B-71DD-9028D8CC3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C5C82-3C5A-D20D-81BF-2827E969D682}"/>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174105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C4A3-A466-B072-9D5F-F2F58B5419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5273D7-230B-5774-AFDE-7EC37D4AE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7C3F04-C555-1F2B-ED2E-7F3301ED6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82C8DB-79B3-DC4F-6E7E-014E5E3D180B}"/>
              </a:ext>
            </a:extLst>
          </p:cNvPr>
          <p:cNvSpPr>
            <a:spLocks noGrp="1"/>
          </p:cNvSpPr>
          <p:nvPr>
            <p:ph type="dt" sz="half" idx="10"/>
          </p:nvPr>
        </p:nvSpPr>
        <p:spPr/>
        <p:txBody>
          <a:bodyPr/>
          <a:lstStyle/>
          <a:p>
            <a:fld id="{2443FFEB-DF40-4D40-B5C7-E88C71BC32C1}" type="datetimeFigureOut">
              <a:rPr lang="en-US" smtClean="0"/>
              <a:t>8/15/22</a:t>
            </a:fld>
            <a:endParaRPr lang="en-US"/>
          </a:p>
        </p:txBody>
      </p:sp>
      <p:sp>
        <p:nvSpPr>
          <p:cNvPr id="6" name="Footer Placeholder 5">
            <a:extLst>
              <a:ext uri="{FF2B5EF4-FFF2-40B4-BE49-F238E27FC236}">
                <a16:creationId xmlns:a16="http://schemas.microsoft.com/office/drawing/2014/main" id="{F84FE046-7CDF-7277-DEC8-B7D5DB100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79EFF-4759-2ED2-85C4-BD37B1E29239}"/>
              </a:ext>
            </a:extLst>
          </p:cNvPr>
          <p:cNvSpPr>
            <a:spLocks noGrp="1"/>
          </p:cNvSpPr>
          <p:nvPr>
            <p:ph type="sldNum" sz="quarter" idx="12"/>
          </p:nvPr>
        </p:nvSpPr>
        <p:spPr/>
        <p:txBody>
          <a:bodyPr/>
          <a:lstStyle/>
          <a:p>
            <a:fld id="{8C5E5362-7FA8-774D-BB75-6A5D14B6554A}" type="slidenum">
              <a:rPr lang="en-US" smtClean="0"/>
              <a:t>‹#›</a:t>
            </a:fld>
            <a:endParaRPr lang="en-US"/>
          </a:p>
        </p:txBody>
      </p:sp>
    </p:spTree>
    <p:extLst>
      <p:ext uri="{BB962C8B-B14F-4D97-AF65-F5344CB8AC3E}">
        <p14:creationId xmlns:p14="http://schemas.microsoft.com/office/powerpoint/2010/main" val="96003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65F0F-61EA-9DC8-2A5E-A2F04DEE4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5794DE-643A-C4F8-0FBC-88FBCCC96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C6C789-EB10-87BA-A83E-66F4C8B3C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3FFEB-DF40-4D40-B5C7-E88C71BC32C1}" type="datetimeFigureOut">
              <a:rPr lang="en-US" smtClean="0"/>
              <a:t>8/15/22</a:t>
            </a:fld>
            <a:endParaRPr lang="en-US"/>
          </a:p>
        </p:txBody>
      </p:sp>
      <p:sp>
        <p:nvSpPr>
          <p:cNvPr id="5" name="Footer Placeholder 4">
            <a:extLst>
              <a:ext uri="{FF2B5EF4-FFF2-40B4-BE49-F238E27FC236}">
                <a16:creationId xmlns:a16="http://schemas.microsoft.com/office/drawing/2014/main" id="{E0D98500-3F05-E312-6F83-13707545E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D1A2D7-84F2-199B-1447-435FB0DD7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E5362-7FA8-774D-BB75-6A5D14B6554A}" type="slidenum">
              <a:rPr lang="en-US" smtClean="0"/>
              <a:t>‹#›</a:t>
            </a:fld>
            <a:endParaRPr lang="en-US"/>
          </a:p>
        </p:txBody>
      </p:sp>
    </p:spTree>
    <p:extLst>
      <p:ext uri="{BB962C8B-B14F-4D97-AF65-F5344CB8AC3E}">
        <p14:creationId xmlns:p14="http://schemas.microsoft.com/office/powerpoint/2010/main" val="282212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6DF5-901D-933A-F9A3-C91F3CC92051}"/>
              </a:ext>
            </a:extLst>
          </p:cNvPr>
          <p:cNvSpPr>
            <a:spLocks noGrp="1"/>
          </p:cNvSpPr>
          <p:nvPr>
            <p:ph type="ctrTitle"/>
          </p:nvPr>
        </p:nvSpPr>
        <p:spPr>
          <a:xfrm>
            <a:off x="1524000" y="2310031"/>
            <a:ext cx="9144000" cy="2387600"/>
          </a:xfrm>
        </p:spPr>
        <p:txBody>
          <a:bodyPr>
            <a:normAutofit fontScale="90000"/>
          </a:bodyPr>
          <a:lstStyle/>
          <a:p>
            <a:r>
              <a:rPr lang="en-US" dirty="0"/>
              <a:t>The frontal lobes of the brain and their impact on medicine, the law and society</a:t>
            </a:r>
            <a:br>
              <a:rPr lang="en-US" dirty="0"/>
            </a:br>
            <a:endParaRPr lang="en-US" dirty="0"/>
          </a:p>
        </p:txBody>
      </p:sp>
      <p:sp>
        <p:nvSpPr>
          <p:cNvPr id="3" name="Subtitle 2">
            <a:extLst>
              <a:ext uri="{FF2B5EF4-FFF2-40B4-BE49-F238E27FC236}">
                <a16:creationId xmlns:a16="http://schemas.microsoft.com/office/drawing/2014/main" id="{48E589E6-43E7-3FC3-57C3-06EC96A6B62D}"/>
              </a:ext>
            </a:extLst>
          </p:cNvPr>
          <p:cNvSpPr>
            <a:spLocks noGrp="1"/>
          </p:cNvSpPr>
          <p:nvPr>
            <p:ph type="subTitle" idx="1"/>
          </p:nvPr>
        </p:nvSpPr>
        <p:spPr>
          <a:xfrm>
            <a:off x="1524000" y="4697631"/>
            <a:ext cx="9144000" cy="1655762"/>
          </a:xfrm>
        </p:spPr>
        <p:txBody>
          <a:bodyPr/>
          <a:lstStyle/>
          <a:p>
            <a:r>
              <a:rPr lang="en-US" dirty="0"/>
              <a:t>Richard W Frith</a:t>
            </a:r>
          </a:p>
        </p:txBody>
      </p:sp>
    </p:spTree>
    <p:extLst>
      <p:ext uri="{BB962C8B-B14F-4D97-AF65-F5344CB8AC3E}">
        <p14:creationId xmlns:p14="http://schemas.microsoft.com/office/powerpoint/2010/main" val="108799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9F977-6A9D-63F8-AB2D-E60764B8997B}"/>
              </a:ext>
            </a:extLst>
          </p:cNvPr>
          <p:cNvPicPr>
            <a:picLocks noChangeAspect="1"/>
          </p:cNvPicPr>
          <p:nvPr/>
        </p:nvPicPr>
        <p:blipFill>
          <a:blip r:embed="rId2"/>
          <a:stretch>
            <a:fillRect/>
          </a:stretch>
        </p:blipFill>
        <p:spPr>
          <a:xfrm>
            <a:off x="130206" y="509727"/>
            <a:ext cx="6482220" cy="5674995"/>
          </a:xfrm>
          <a:prstGeom prst="rect">
            <a:avLst/>
          </a:prstGeom>
        </p:spPr>
      </p:pic>
      <p:pic>
        <p:nvPicPr>
          <p:cNvPr id="4" name="Picture 3">
            <a:extLst>
              <a:ext uri="{FF2B5EF4-FFF2-40B4-BE49-F238E27FC236}">
                <a16:creationId xmlns:a16="http://schemas.microsoft.com/office/drawing/2014/main" id="{824AD4B2-9709-7396-24B0-DB8B159BEB3D}"/>
              </a:ext>
            </a:extLst>
          </p:cNvPr>
          <p:cNvPicPr>
            <a:picLocks noChangeAspect="1"/>
          </p:cNvPicPr>
          <p:nvPr/>
        </p:nvPicPr>
        <p:blipFill>
          <a:blip r:embed="rId3"/>
          <a:stretch>
            <a:fillRect/>
          </a:stretch>
        </p:blipFill>
        <p:spPr>
          <a:xfrm>
            <a:off x="6330284" y="509727"/>
            <a:ext cx="5731510" cy="5674995"/>
          </a:xfrm>
          <a:prstGeom prst="rect">
            <a:avLst/>
          </a:prstGeom>
        </p:spPr>
      </p:pic>
    </p:spTree>
    <p:extLst>
      <p:ext uri="{BB962C8B-B14F-4D97-AF65-F5344CB8AC3E}">
        <p14:creationId xmlns:p14="http://schemas.microsoft.com/office/powerpoint/2010/main" val="421407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DA290E6-8D39-3AF2-54EC-6B2E214633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805" y="694802"/>
            <a:ext cx="10490390" cy="546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0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A64C-0F80-6187-8708-78A5393022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BA8ED5-CD74-F1A2-A428-9BAB08C11E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090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at Really Happened to Phineas Gage? – Psychology's Most Famous Case Study  | Phineas gage, History, What really happened">
            <a:extLst>
              <a:ext uri="{FF2B5EF4-FFF2-40B4-BE49-F238E27FC236}">
                <a16:creationId xmlns:a16="http://schemas.microsoft.com/office/drawing/2014/main" id="{CB29D26E-12FE-D322-594B-561E1EE4DD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900" y="356865"/>
            <a:ext cx="8504179" cy="614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2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A117ED-CFDF-EC3E-6B77-5BA0D3DF1850}"/>
              </a:ext>
            </a:extLst>
          </p:cNvPr>
          <p:cNvPicPr>
            <a:picLocks noChangeAspect="1"/>
          </p:cNvPicPr>
          <p:nvPr/>
        </p:nvPicPr>
        <p:blipFill>
          <a:blip r:embed="rId2"/>
          <a:stretch>
            <a:fillRect/>
          </a:stretch>
        </p:blipFill>
        <p:spPr>
          <a:xfrm>
            <a:off x="1795941" y="237282"/>
            <a:ext cx="8600117" cy="6383435"/>
          </a:xfrm>
          <a:prstGeom prst="rect">
            <a:avLst/>
          </a:prstGeom>
        </p:spPr>
      </p:pic>
    </p:spTree>
    <p:extLst>
      <p:ext uri="{BB962C8B-B14F-4D97-AF65-F5344CB8AC3E}">
        <p14:creationId xmlns:p14="http://schemas.microsoft.com/office/powerpoint/2010/main" val="73501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botomy - Wikipedia">
            <a:extLst>
              <a:ext uri="{FF2B5EF4-FFF2-40B4-BE49-F238E27FC236}">
                <a16:creationId xmlns:a16="http://schemas.microsoft.com/office/drawing/2014/main" id="{DA6FD72F-F84C-2215-4C77-42059BDEF7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224" y="116564"/>
            <a:ext cx="4777551" cy="662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3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botomy | EMPOWER COMMUNITY HEALTH - Motivate Educate &amp; Inspire!  617-729-9111">
            <a:extLst>
              <a:ext uri="{FF2B5EF4-FFF2-40B4-BE49-F238E27FC236}">
                <a16:creationId xmlns:a16="http://schemas.microsoft.com/office/drawing/2014/main" id="{C2186CA4-72D5-AAD3-21E0-423F8DB345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0827" y="134529"/>
            <a:ext cx="4930346" cy="658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67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side lobotomies | The Psychologist">
            <a:extLst>
              <a:ext uri="{FF2B5EF4-FFF2-40B4-BE49-F238E27FC236}">
                <a16:creationId xmlns:a16="http://schemas.microsoft.com/office/drawing/2014/main" id="{513ABD70-99B2-5596-A55C-4EE99B0A6A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7758" y="575483"/>
            <a:ext cx="8436483" cy="570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2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Quest for a Psychiatric Cure - The New York Times">
            <a:extLst>
              <a:ext uri="{FF2B5EF4-FFF2-40B4-BE49-F238E27FC236}">
                <a16:creationId xmlns:a16="http://schemas.microsoft.com/office/drawing/2014/main" id="{5225E11D-8FBE-189E-6C2C-DC7DC459C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9746" y="534232"/>
            <a:ext cx="10292508" cy="578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semary Kennedy - Wikipedia">
            <a:extLst>
              <a:ext uri="{FF2B5EF4-FFF2-40B4-BE49-F238E27FC236}">
                <a16:creationId xmlns:a16="http://schemas.microsoft.com/office/drawing/2014/main" id="{81A9048F-D532-AEA8-F0F7-B1CACDC1C6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6570" y="809929"/>
            <a:ext cx="8758859" cy="523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7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ith a beard and a white turban&#10;&#10;Description automatically generated with low confidence">
            <a:extLst>
              <a:ext uri="{FF2B5EF4-FFF2-40B4-BE49-F238E27FC236}">
                <a16:creationId xmlns:a16="http://schemas.microsoft.com/office/drawing/2014/main" id="{432B3794-7648-8E7B-7C23-8B4ACB011E6E}"/>
              </a:ext>
            </a:extLst>
          </p:cNvPr>
          <p:cNvPicPr>
            <a:picLocks noGrp="1" noChangeAspect="1"/>
          </p:cNvPicPr>
          <p:nvPr>
            <p:ph idx="1"/>
          </p:nvPr>
        </p:nvPicPr>
        <p:blipFill>
          <a:blip r:embed="rId2"/>
          <a:stretch>
            <a:fillRect/>
          </a:stretch>
        </p:blipFill>
        <p:spPr>
          <a:xfrm>
            <a:off x="156147" y="114301"/>
            <a:ext cx="6057716" cy="3403666"/>
          </a:xfrm>
        </p:spPr>
      </p:pic>
      <p:pic>
        <p:nvPicPr>
          <p:cNvPr id="6146" name="Picture 2" descr="Newlands police shooting: Troubled man 'in and out of jail'">
            <a:extLst>
              <a:ext uri="{FF2B5EF4-FFF2-40B4-BE49-F238E27FC236}">
                <a16:creationId xmlns:a16="http://schemas.microsoft.com/office/drawing/2014/main" id="{D5ACC4AD-B256-58FD-107E-0C82ADA4C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658" y="2883405"/>
            <a:ext cx="6734195" cy="386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5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E09D-4E48-6B12-21C7-35A31B97CE16}"/>
              </a:ext>
            </a:extLst>
          </p:cNvPr>
          <p:cNvSpPr>
            <a:spLocks noGrp="1"/>
          </p:cNvSpPr>
          <p:nvPr>
            <p:ph type="title"/>
          </p:nvPr>
        </p:nvSpPr>
        <p:spPr>
          <a:xfrm>
            <a:off x="1090484" y="691376"/>
            <a:ext cx="10011032" cy="4155711"/>
          </a:xfrm>
        </p:spPr>
        <p:txBody>
          <a:bodyPr>
            <a:normAutofit fontScale="90000"/>
          </a:bodyPr>
          <a:lstStyle/>
          <a:p>
            <a:r>
              <a:rPr lang="en-NZ" sz="3900" dirty="0"/>
              <a:t>“It is not known if Rosemary herself was consulted; but the result was devastating for her. After the operation, her mental capacity diminished to that of a two-year-old baby who was no longer able to walk or talk. One of her legs was permanently turned inward.</a:t>
            </a:r>
            <a:br>
              <a:rPr lang="en-NZ" sz="3900" dirty="0"/>
            </a:br>
            <a:r>
              <a:rPr lang="en-NZ" sz="3900" dirty="0"/>
              <a:t>It took months of therapy before she could partially use her one arm or move around on her own. When she regained her voice, only garbled sounds came out of her throat.”</a:t>
            </a:r>
            <a:br>
              <a:rPr lang="en-NZ" dirty="0"/>
            </a:br>
            <a:endParaRPr lang="en-US" dirty="0"/>
          </a:p>
        </p:txBody>
      </p:sp>
      <p:pic>
        <p:nvPicPr>
          <p:cNvPr id="3" name="Content Placeholder 2" descr="Rosemary Kennedy - Wikipedia">
            <a:extLst>
              <a:ext uri="{FF2B5EF4-FFF2-40B4-BE49-F238E27FC236}">
                <a16:creationId xmlns:a16="http://schemas.microsoft.com/office/drawing/2014/main" id="{5DCD6B97-5B28-E726-87D0-7345F8BB16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6505" y="4497683"/>
            <a:ext cx="3231985" cy="193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6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F35E-A8A7-1483-C144-C9AA09EACC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48019A-D2A0-40F0-74FA-5DA330327B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958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 atypical presentation of frontotemporal dementia - Haskins -  Quantitative Imaging in Medicine and Surgery">
            <a:extLst>
              <a:ext uri="{FF2B5EF4-FFF2-40B4-BE49-F238E27FC236}">
                <a16:creationId xmlns:a16="http://schemas.microsoft.com/office/drawing/2014/main" id="{C3655FBE-C11C-0EE1-AB79-1885894F97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2531" y="240271"/>
            <a:ext cx="8106938" cy="637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2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F827-230F-B9F9-B225-02A4CFE73E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28D320-49F6-775B-EC18-EFACC3B05E7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5376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histo Archives - Gribbles Veterinary">
            <a:extLst>
              <a:ext uri="{FF2B5EF4-FFF2-40B4-BE49-F238E27FC236}">
                <a16:creationId xmlns:a16="http://schemas.microsoft.com/office/drawing/2014/main" id="{419101F7-6C42-E76D-3FD8-6CCE7C1EB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92"/>
          <a:stretch/>
        </p:blipFill>
        <p:spPr bwMode="auto">
          <a:xfrm>
            <a:off x="2286020" y="99285"/>
            <a:ext cx="8115280" cy="640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3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rain histo Archives - Gribbles Veterinary">
            <a:extLst>
              <a:ext uri="{FF2B5EF4-FFF2-40B4-BE49-F238E27FC236}">
                <a16:creationId xmlns:a16="http://schemas.microsoft.com/office/drawing/2014/main" id="{419101F7-6C42-E76D-3FD8-6CCE7C1EB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92"/>
          <a:stretch/>
        </p:blipFill>
        <p:spPr bwMode="auto">
          <a:xfrm>
            <a:off x="2286020" y="99285"/>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84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9F977-6A9D-63F8-AB2D-E60764B8997B}"/>
              </a:ext>
            </a:extLst>
          </p:cNvPr>
          <p:cNvPicPr>
            <a:picLocks noChangeAspect="1"/>
          </p:cNvPicPr>
          <p:nvPr/>
        </p:nvPicPr>
        <p:blipFill>
          <a:blip r:embed="rId2"/>
          <a:stretch>
            <a:fillRect/>
          </a:stretch>
        </p:blipFill>
        <p:spPr>
          <a:xfrm>
            <a:off x="130206" y="509727"/>
            <a:ext cx="6482220" cy="5674995"/>
          </a:xfrm>
          <a:prstGeom prst="rect">
            <a:avLst/>
          </a:prstGeom>
        </p:spPr>
      </p:pic>
      <p:pic>
        <p:nvPicPr>
          <p:cNvPr id="4" name="Picture 3">
            <a:extLst>
              <a:ext uri="{FF2B5EF4-FFF2-40B4-BE49-F238E27FC236}">
                <a16:creationId xmlns:a16="http://schemas.microsoft.com/office/drawing/2014/main" id="{824AD4B2-9709-7396-24B0-DB8B159BEB3D}"/>
              </a:ext>
            </a:extLst>
          </p:cNvPr>
          <p:cNvPicPr>
            <a:picLocks noChangeAspect="1"/>
          </p:cNvPicPr>
          <p:nvPr/>
        </p:nvPicPr>
        <p:blipFill>
          <a:blip r:embed="rId3"/>
          <a:stretch>
            <a:fillRect/>
          </a:stretch>
        </p:blipFill>
        <p:spPr>
          <a:xfrm>
            <a:off x="6330284" y="509727"/>
            <a:ext cx="5731510" cy="5674995"/>
          </a:xfrm>
          <a:prstGeom prst="rect">
            <a:avLst/>
          </a:prstGeom>
        </p:spPr>
      </p:pic>
    </p:spTree>
    <p:extLst>
      <p:ext uri="{BB962C8B-B14F-4D97-AF65-F5344CB8AC3E}">
        <p14:creationId xmlns:p14="http://schemas.microsoft.com/office/powerpoint/2010/main" val="164130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70C9-2891-51D3-CAD5-5AF5E22EDD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873F9F-D49A-9924-0F23-37865FFCEE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49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E1E083-2C9D-6543-3444-26E1F1D75087}"/>
              </a:ext>
            </a:extLst>
          </p:cNvPr>
          <p:cNvPicPr>
            <a:picLocks noChangeAspect="1"/>
          </p:cNvPicPr>
          <p:nvPr/>
        </p:nvPicPr>
        <p:blipFill>
          <a:blip r:embed="rId2"/>
          <a:stretch>
            <a:fillRect/>
          </a:stretch>
        </p:blipFill>
        <p:spPr>
          <a:xfrm>
            <a:off x="779120" y="138370"/>
            <a:ext cx="4795576" cy="6600653"/>
          </a:xfrm>
          <a:prstGeom prst="rect">
            <a:avLst/>
          </a:prstGeom>
        </p:spPr>
      </p:pic>
      <p:pic>
        <p:nvPicPr>
          <p:cNvPr id="8" name="Picture 7">
            <a:extLst>
              <a:ext uri="{FF2B5EF4-FFF2-40B4-BE49-F238E27FC236}">
                <a16:creationId xmlns:a16="http://schemas.microsoft.com/office/drawing/2014/main" id="{0EEFA857-3BE0-27A6-D575-B766D56A7552}"/>
              </a:ext>
            </a:extLst>
          </p:cNvPr>
          <p:cNvPicPr>
            <a:picLocks noChangeAspect="1"/>
          </p:cNvPicPr>
          <p:nvPr/>
        </p:nvPicPr>
        <p:blipFill>
          <a:blip r:embed="rId3"/>
          <a:stretch>
            <a:fillRect/>
          </a:stretch>
        </p:blipFill>
        <p:spPr>
          <a:xfrm>
            <a:off x="6437970" y="138370"/>
            <a:ext cx="4906174" cy="6581259"/>
          </a:xfrm>
          <a:prstGeom prst="rect">
            <a:avLst/>
          </a:prstGeom>
        </p:spPr>
      </p:pic>
    </p:spTree>
    <p:extLst>
      <p:ext uri="{BB962C8B-B14F-4D97-AF65-F5344CB8AC3E}">
        <p14:creationId xmlns:p14="http://schemas.microsoft.com/office/powerpoint/2010/main" val="47585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scle Man - Home | Facebook">
            <a:extLst>
              <a:ext uri="{FF2B5EF4-FFF2-40B4-BE49-F238E27FC236}">
                <a16:creationId xmlns:a16="http://schemas.microsoft.com/office/drawing/2014/main" id="{A62937A7-2CC8-550D-ED03-4733CAA75B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7571" y="825551"/>
            <a:ext cx="5206898" cy="520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 turned cat is world's 'most modified man' | Metro News">
            <a:extLst>
              <a:ext uri="{FF2B5EF4-FFF2-40B4-BE49-F238E27FC236}">
                <a16:creationId xmlns:a16="http://schemas.microsoft.com/office/drawing/2014/main" id="{7EC46E07-2E2D-8292-9BB9-2053CB93E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024" y="825551"/>
            <a:ext cx="5206898" cy="52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2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an with 'biggest breasts in Britain' wants RIBS removed after spending  £40,000 on 34NN boobs - Mirror Online">
            <a:extLst>
              <a:ext uri="{FF2B5EF4-FFF2-40B4-BE49-F238E27FC236}">
                <a16:creationId xmlns:a16="http://schemas.microsoft.com/office/drawing/2014/main" id="{B9340405-D61A-4D96-C5A8-635A943562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3594" y="298649"/>
            <a:ext cx="5037605" cy="62970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ggest breasted woman seriously ill after breast augmentation surgery">
            <a:extLst>
              <a:ext uri="{FF2B5EF4-FFF2-40B4-BE49-F238E27FC236}">
                <a16:creationId xmlns:a16="http://schemas.microsoft.com/office/drawing/2014/main" id="{64FC8792-9E60-D579-CDB9-0619E8B8C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004" y="316802"/>
            <a:ext cx="4570548" cy="626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B52B-1D69-34F2-9A17-77B2E9975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F0A383-1184-B83F-30B3-3721B8151A3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25516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110</Words>
  <Application>Microsoft Macintosh PowerPoint</Application>
  <PresentationFormat>Widescreen</PresentationFormat>
  <Paragraphs>4</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The frontal lobes of the brain and their impact on medicine, the law and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not known if Rosemary herself was consulted; but the result was devastating for her. After the operation, her mental capacity diminished to that of a two-year-old baby who was no longer able to walk or talk. One of her legs was permanently turned inward. It took months of therapy before she could partially use her one arm or move around on her own. When she regained her voice, only garbled sounds came out of her throat.”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Frith</dc:creator>
  <cp:lastModifiedBy>Richard Frith</cp:lastModifiedBy>
  <cp:revision>11</cp:revision>
  <cp:lastPrinted>2022-08-13T00:59:45Z</cp:lastPrinted>
  <dcterms:created xsi:type="dcterms:W3CDTF">2022-07-13T02:58:53Z</dcterms:created>
  <dcterms:modified xsi:type="dcterms:W3CDTF">2022-08-15T08:28:17Z</dcterms:modified>
</cp:coreProperties>
</file>